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8" r:id="rId3"/>
    <p:sldId id="318" r:id="rId4"/>
    <p:sldId id="320" r:id="rId5"/>
    <p:sldId id="321" r:id="rId6"/>
    <p:sldId id="322" r:id="rId7"/>
    <p:sldId id="323" r:id="rId8"/>
    <p:sldId id="324" r:id="rId9"/>
    <p:sldId id="325" r:id="rId10"/>
    <p:sldId id="326" r:id="rId11"/>
    <p:sldId id="329" r:id="rId12"/>
    <p:sldId id="327" r:id="rId13"/>
    <p:sldId id="328" r:id="rId14"/>
    <p:sldId id="289" r:id="rId15"/>
  </p:sldIdLst>
  <p:sldSz cx="9144000" cy="5143500" type="screen16x9"/>
  <p:notesSz cx="6858000" cy="9144000"/>
  <p:embeddedFontLst>
    <p:embeddedFont>
      <p:font typeface="Cambria" panose="02040503050406030204" pitchFamily="18" charset="0"/>
      <p:regular r:id="rId17"/>
      <p:bold r:id="rId18"/>
      <p:italic r:id="rId19"/>
      <p:boldItalic r:id="rId20"/>
    </p:embeddedFont>
    <p:embeddedFont>
      <p:font typeface="Roboto" panose="020B0604020202020204" charset="0"/>
      <p:regular r:id="rId21"/>
      <p:bold r:id="rId22"/>
      <p:italic r:id="rId23"/>
      <p:boldItalic r:id="rId24"/>
    </p:embeddedFont>
    <p:embeddedFont>
      <p:font typeface="Georgia" panose="02040502050405020303" pitchFamily="18"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8" d="100"/>
          <a:sy n="98" d="100"/>
        </p:scale>
        <p:origin x="57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6f73a04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6f73a04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98543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c6f73a04f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c6f73a04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5" r:id="rId4"/>
    <p:sldLayoutId id="2147483656"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lvl="0"/>
            <a:r>
              <a:rPr lang="en-IN" dirty="0">
                <a:latin typeface="Cambria" panose="02040503050406030204" pitchFamily="18" charset="0"/>
                <a:ea typeface="Cambria" panose="02040503050406030204" pitchFamily="18" charset="0"/>
              </a:rPr>
              <a:t>Rash Driving Detection System</a:t>
            </a:r>
            <a:endParaRPr dirty="0">
              <a:latin typeface="Georgia" panose="02040502050405020303" pitchFamily="18" charset="0"/>
            </a:endParaRPr>
          </a:p>
        </p:txBody>
      </p:sp>
      <p:sp>
        <p:nvSpPr>
          <p:cNvPr id="68" name="Google Shape;68;p13"/>
          <p:cNvSpPr txBox="1">
            <a:spLocks noGrp="1"/>
          </p:cNvSpPr>
          <p:nvPr>
            <p:ph type="subTitle" idx="1"/>
          </p:nvPr>
        </p:nvSpPr>
        <p:spPr>
          <a:xfrm>
            <a:off x="466928" y="2828042"/>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smtClean="0">
                <a:latin typeface="Georgia" panose="02040502050405020303" pitchFamily="18" charset="0"/>
              </a:rPr>
              <a:t>By</a:t>
            </a:r>
          </a:p>
          <a:p>
            <a:pPr marL="0" lvl="0" indent="0" algn="l" rtl="0">
              <a:spcBef>
                <a:spcPts val="0"/>
              </a:spcBef>
              <a:spcAft>
                <a:spcPts val="0"/>
              </a:spcAft>
              <a:buNone/>
            </a:pPr>
            <a:r>
              <a:rPr lang="en" sz="2400" dirty="0" smtClean="0">
                <a:latin typeface="Georgia" panose="02040502050405020303" pitchFamily="18" charset="0"/>
              </a:rPr>
              <a:t>Atharva Kango(44)</a:t>
            </a:r>
          </a:p>
          <a:p>
            <a:pPr marL="0" lvl="0" indent="0" algn="l" rtl="0">
              <a:spcBef>
                <a:spcPts val="0"/>
              </a:spcBef>
              <a:spcAft>
                <a:spcPts val="0"/>
              </a:spcAft>
              <a:buNone/>
            </a:pPr>
            <a:r>
              <a:rPr lang="en" sz="2400" dirty="0" smtClean="0">
                <a:latin typeface="Georgia" panose="02040502050405020303" pitchFamily="18" charset="0"/>
              </a:rPr>
              <a:t>Nikita Aware(107)</a:t>
            </a:r>
          </a:p>
          <a:p>
            <a:pPr marL="0" lvl="0" indent="0" algn="l" rtl="0">
              <a:spcBef>
                <a:spcPts val="0"/>
              </a:spcBef>
              <a:spcAft>
                <a:spcPts val="0"/>
              </a:spcAft>
              <a:buNone/>
            </a:pPr>
            <a:r>
              <a:rPr lang="en" sz="2400" dirty="0" smtClean="0">
                <a:latin typeface="Georgia" panose="02040502050405020303" pitchFamily="18" charset="0"/>
              </a:rPr>
              <a:t>Sagar Mhantati(31)</a:t>
            </a:r>
            <a:endParaRPr sz="2400" dirty="0">
              <a:latin typeface="Georgia" panose="02040502050405020303"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Cambria" panose="02040503050406030204" pitchFamily="18" charset="0"/>
              </a:rPr>
              <a:t>Hardware Required :</a:t>
            </a:r>
            <a:endParaRPr lang="en-IN" dirty="0"/>
          </a:p>
        </p:txBody>
      </p:sp>
      <p:sp>
        <p:nvSpPr>
          <p:cNvPr id="3" name="Text Placeholder 2"/>
          <p:cNvSpPr>
            <a:spLocks noGrp="1"/>
          </p:cNvSpPr>
          <p:nvPr>
            <p:ph type="body" idx="1"/>
          </p:nvPr>
        </p:nvSpPr>
        <p:spPr/>
        <p:txBody>
          <a:bodyPr/>
          <a:lstStyle/>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Raspberry Pi 3 ( Costing  around ₹3000 )</a:t>
            </a:r>
          </a:p>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Gy-NEO6MV2 New GPS Module ( Costing around ₹800 )</a:t>
            </a:r>
          </a:p>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Micro SD card ( ₹500 )</a:t>
            </a:r>
          </a:p>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Bread-Board ( ₹250 )</a:t>
            </a:r>
          </a:p>
          <a:p>
            <a:pPr>
              <a:buClr>
                <a:schemeClr val="tx1">
                  <a:lumMod val="50000"/>
                </a:schemeClr>
              </a:buClr>
              <a:buFont typeface="Wingdings" panose="05000000000000000000" pitchFamily="2" charset="2"/>
              <a:buChar char="Ø"/>
            </a:pPr>
            <a:endParaRPr lang="en-IN" dirty="0">
              <a:solidFill>
                <a:schemeClr val="bg2"/>
              </a:solidFill>
            </a:endParaRPr>
          </a:p>
        </p:txBody>
      </p:sp>
    </p:spTree>
    <p:extLst>
      <p:ext uri="{BB962C8B-B14F-4D97-AF65-F5344CB8AC3E}">
        <p14:creationId xmlns:p14="http://schemas.microsoft.com/office/powerpoint/2010/main" val="507085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Cambria" panose="02040503050406030204" pitchFamily="18" charset="0"/>
                <a:ea typeface="Cambria" panose="02040503050406030204" pitchFamily="18" charset="0"/>
              </a:rPr>
              <a:t>Database:</a:t>
            </a:r>
            <a:endParaRPr lang="en-IN" dirty="0">
              <a:latin typeface="Cambria" panose="02040503050406030204" pitchFamily="18" charset="0"/>
              <a:ea typeface="Cambria" panose="02040503050406030204" pitchFamily="18" charset="0"/>
            </a:endParaRPr>
          </a:p>
        </p:txBody>
      </p:sp>
      <p:sp>
        <p:nvSpPr>
          <p:cNvPr id="3" name="Text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8061992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Cambria" panose="02040503050406030204" pitchFamily="18" charset="0"/>
              </a:rPr>
              <a:t>Project Outcomes :</a:t>
            </a:r>
            <a:endParaRPr lang="en-IN" dirty="0"/>
          </a:p>
        </p:txBody>
      </p:sp>
      <p:sp>
        <p:nvSpPr>
          <p:cNvPr id="3" name="Text Placeholder 2"/>
          <p:cNvSpPr>
            <a:spLocks noGrp="1"/>
          </p:cNvSpPr>
          <p:nvPr>
            <p:ph type="body" idx="1"/>
          </p:nvPr>
        </p:nvSpPr>
        <p:spPr/>
        <p:txBody>
          <a:bodyPr/>
          <a:lstStyle/>
          <a:p>
            <a:pPr>
              <a:buClr>
                <a:schemeClr val="tx1">
                  <a:lumMod val="75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Whether the driver deserves the licence issued by government or not.</a:t>
            </a:r>
          </a:p>
          <a:p>
            <a:pPr>
              <a:buClr>
                <a:schemeClr val="tx1">
                  <a:lumMod val="75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Ultimately, to make the society, safer place for every pedestrian !</a:t>
            </a:r>
          </a:p>
          <a:p>
            <a:pPr>
              <a:buClr>
                <a:schemeClr val="tx1">
                  <a:lumMod val="75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To reduce the number of accidents happening now-a-days.</a:t>
            </a:r>
          </a:p>
        </p:txBody>
      </p:sp>
    </p:spTree>
    <p:extLst>
      <p:ext uri="{BB962C8B-B14F-4D97-AF65-F5344CB8AC3E}">
        <p14:creationId xmlns:p14="http://schemas.microsoft.com/office/powerpoint/2010/main" val="3021816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Cambria" panose="02040503050406030204" pitchFamily="18" charset="0"/>
              </a:rPr>
              <a:t>References :</a:t>
            </a:r>
            <a:endParaRPr lang="en-IN" dirty="0"/>
          </a:p>
        </p:txBody>
      </p:sp>
      <p:sp>
        <p:nvSpPr>
          <p:cNvPr id="3" name="Text Placeholder 2"/>
          <p:cNvSpPr>
            <a:spLocks noGrp="1"/>
          </p:cNvSpPr>
          <p:nvPr>
            <p:ph type="body" idx="1"/>
          </p:nvPr>
        </p:nvSpPr>
        <p:spPr/>
        <p:txBody>
          <a:bodyPr/>
          <a:lstStyle/>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[1] Research Paper at IEEE named– </a:t>
            </a:r>
          </a:p>
          <a:p>
            <a:pPr marL="0" indent="0">
              <a:buClr>
                <a:schemeClr val="tx1">
                  <a:lumMod val="50000"/>
                </a:schemeClr>
              </a:buClr>
              <a:buNone/>
            </a:pPr>
            <a:r>
              <a:rPr lang="en-IN" dirty="0">
                <a:solidFill>
                  <a:schemeClr val="bg2"/>
                </a:solidFill>
                <a:latin typeface="Cambria" panose="02040503050406030204" pitchFamily="18" charset="0"/>
                <a:ea typeface="Cambria" panose="02040503050406030204" pitchFamily="18" charset="0"/>
              </a:rPr>
              <a:t>	       </a:t>
            </a:r>
            <a:r>
              <a:rPr lang="en-US" b="1" dirty="0" err="1">
                <a:solidFill>
                  <a:schemeClr val="bg2"/>
                </a:solidFill>
                <a:latin typeface="Cambria" panose="02040503050406030204" pitchFamily="18" charset="0"/>
                <a:ea typeface="Cambria" panose="02040503050406030204" pitchFamily="18" charset="0"/>
              </a:rPr>
              <a:t>Overspeeding</a:t>
            </a:r>
            <a:r>
              <a:rPr lang="en-US" b="1" dirty="0">
                <a:solidFill>
                  <a:schemeClr val="bg2"/>
                </a:solidFill>
                <a:latin typeface="Cambria" panose="02040503050406030204" pitchFamily="18" charset="0"/>
                <a:ea typeface="Cambria" panose="02040503050406030204" pitchFamily="18" charset="0"/>
              </a:rPr>
              <a:t> and Rash Driving Vehicle Detection System</a:t>
            </a:r>
          </a:p>
          <a:p>
            <a:pPr marL="0" indent="0">
              <a:buClr>
                <a:schemeClr val="tx1">
                  <a:lumMod val="50000"/>
                </a:schemeClr>
              </a:buClr>
              <a:buNone/>
            </a:pPr>
            <a:r>
              <a:rPr lang="en-US" dirty="0">
                <a:solidFill>
                  <a:schemeClr val="bg2"/>
                </a:solidFill>
                <a:latin typeface="Cambria" panose="02040503050406030204" pitchFamily="18" charset="0"/>
                <a:ea typeface="Cambria" panose="02040503050406030204" pitchFamily="18" charset="0"/>
              </a:rPr>
              <a:t>                                     Research  Paper By- </a:t>
            </a:r>
            <a:r>
              <a:rPr lang="sv-SE" dirty="0">
                <a:solidFill>
                  <a:schemeClr val="bg2"/>
                </a:solidFill>
                <a:latin typeface="Cambria" panose="02040503050406030204" pitchFamily="18" charset="0"/>
                <a:ea typeface="Cambria" panose="02040503050406030204" pitchFamily="18" charset="0"/>
              </a:rPr>
              <a:t>Vangala Praveen Kumar</a:t>
            </a:r>
            <a:r>
              <a:rPr lang="sv-SE" dirty="0" smtClean="0">
                <a:solidFill>
                  <a:schemeClr val="bg2"/>
                </a:solidFill>
                <a:latin typeface="Cambria" panose="02040503050406030204" pitchFamily="18" charset="0"/>
                <a:ea typeface="Cambria" panose="02040503050406030204" pitchFamily="18" charset="0"/>
              </a:rPr>
              <a:t>,</a:t>
            </a:r>
            <a:r>
              <a:rPr lang="sv-SE" dirty="0">
                <a:solidFill>
                  <a:schemeClr val="bg2"/>
                </a:solidFill>
                <a:latin typeface="Cambria" panose="02040503050406030204" pitchFamily="18" charset="0"/>
                <a:ea typeface="Cambria" panose="02040503050406030204" pitchFamily="18" charset="0"/>
              </a:rPr>
              <a:t>			</a:t>
            </a:r>
            <a:r>
              <a:rPr lang="sv-SE" dirty="0" smtClean="0">
                <a:solidFill>
                  <a:schemeClr val="bg2"/>
                </a:solidFill>
                <a:latin typeface="Cambria" panose="02040503050406030204" pitchFamily="18" charset="0"/>
                <a:ea typeface="Cambria" panose="02040503050406030204" pitchFamily="18" charset="0"/>
              </a:rPr>
              <a:t>			   Kampati </a:t>
            </a:r>
            <a:r>
              <a:rPr lang="sv-SE" dirty="0">
                <a:solidFill>
                  <a:schemeClr val="bg2"/>
                </a:solidFill>
                <a:latin typeface="Cambria" panose="02040503050406030204" pitchFamily="18" charset="0"/>
                <a:ea typeface="Cambria" panose="02040503050406030204" pitchFamily="18" charset="0"/>
              </a:rPr>
              <a:t>Rajesh, </a:t>
            </a:r>
            <a:endParaRPr lang="sv-SE" dirty="0" smtClean="0">
              <a:solidFill>
                <a:schemeClr val="bg2"/>
              </a:solidFill>
              <a:latin typeface="Cambria" panose="02040503050406030204" pitchFamily="18" charset="0"/>
              <a:ea typeface="Cambria" panose="02040503050406030204" pitchFamily="18" charset="0"/>
            </a:endParaRPr>
          </a:p>
          <a:p>
            <a:pPr marL="0" indent="0">
              <a:buClr>
                <a:schemeClr val="tx1">
                  <a:lumMod val="50000"/>
                </a:schemeClr>
              </a:buClr>
              <a:buNone/>
            </a:pPr>
            <a:r>
              <a:rPr lang="sv-SE" dirty="0">
                <a:solidFill>
                  <a:schemeClr val="bg2"/>
                </a:solidFill>
                <a:latin typeface="Cambria" panose="02040503050406030204" pitchFamily="18" charset="0"/>
                <a:ea typeface="Cambria" panose="02040503050406030204" pitchFamily="18" charset="0"/>
              </a:rPr>
              <a:t>	</a:t>
            </a:r>
            <a:r>
              <a:rPr lang="sv-SE" dirty="0" smtClean="0">
                <a:solidFill>
                  <a:schemeClr val="bg2"/>
                </a:solidFill>
                <a:latin typeface="Cambria" panose="02040503050406030204" pitchFamily="18" charset="0"/>
                <a:ea typeface="Cambria" panose="02040503050406030204" pitchFamily="18" charset="0"/>
              </a:rPr>
              <a:t>			   Motike Ganesh,</a:t>
            </a:r>
          </a:p>
          <a:p>
            <a:pPr marL="0" indent="0">
              <a:buClr>
                <a:schemeClr val="tx1">
                  <a:lumMod val="50000"/>
                </a:schemeClr>
              </a:buClr>
              <a:buNone/>
            </a:pPr>
            <a:r>
              <a:rPr lang="sv-SE" dirty="0">
                <a:solidFill>
                  <a:schemeClr val="bg2"/>
                </a:solidFill>
                <a:latin typeface="Cambria" panose="02040503050406030204" pitchFamily="18" charset="0"/>
                <a:ea typeface="Cambria" panose="02040503050406030204" pitchFamily="18" charset="0"/>
              </a:rPr>
              <a:t>	</a:t>
            </a:r>
            <a:r>
              <a:rPr lang="sv-SE" dirty="0" smtClean="0">
                <a:solidFill>
                  <a:schemeClr val="bg2"/>
                </a:solidFill>
                <a:latin typeface="Cambria" panose="02040503050406030204" pitchFamily="18" charset="0"/>
                <a:ea typeface="Cambria" panose="02040503050406030204" pitchFamily="18" charset="0"/>
              </a:rPr>
              <a:t>			   Ivaturi </a:t>
            </a:r>
            <a:r>
              <a:rPr lang="sv-SE" dirty="0">
                <a:solidFill>
                  <a:schemeClr val="bg2"/>
                </a:solidFill>
                <a:latin typeface="Cambria" panose="02040503050406030204" pitchFamily="18" charset="0"/>
                <a:ea typeface="Cambria" panose="02040503050406030204" pitchFamily="18" charset="0"/>
              </a:rPr>
              <a:t>Ram Pavan Kumar, </a:t>
            </a:r>
            <a:endParaRPr lang="sv-SE" dirty="0" smtClean="0">
              <a:solidFill>
                <a:schemeClr val="bg2"/>
              </a:solidFill>
              <a:latin typeface="Cambria" panose="02040503050406030204" pitchFamily="18" charset="0"/>
              <a:ea typeface="Cambria" panose="02040503050406030204" pitchFamily="18" charset="0"/>
            </a:endParaRPr>
          </a:p>
          <a:p>
            <a:pPr marL="0" indent="0">
              <a:buClr>
                <a:schemeClr val="tx1">
                  <a:lumMod val="50000"/>
                </a:schemeClr>
              </a:buClr>
              <a:buNone/>
            </a:pPr>
            <a:r>
              <a:rPr lang="sv-SE" dirty="0">
                <a:solidFill>
                  <a:schemeClr val="bg2"/>
                </a:solidFill>
                <a:latin typeface="Cambria" panose="02040503050406030204" pitchFamily="18" charset="0"/>
                <a:ea typeface="Cambria" panose="02040503050406030204" pitchFamily="18" charset="0"/>
              </a:rPr>
              <a:t>	</a:t>
            </a:r>
            <a:r>
              <a:rPr lang="sv-SE" dirty="0" smtClean="0">
                <a:solidFill>
                  <a:schemeClr val="bg2"/>
                </a:solidFill>
                <a:latin typeface="Cambria" panose="02040503050406030204" pitchFamily="18" charset="0"/>
                <a:ea typeface="Cambria" panose="02040503050406030204" pitchFamily="18" charset="0"/>
              </a:rPr>
              <a:t>			   </a:t>
            </a:r>
            <a:r>
              <a:rPr lang="en-IN" dirty="0" smtClean="0">
                <a:solidFill>
                  <a:schemeClr val="bg2"/>
                </a:solidFill>
                <a:latin typeface="Cambria" panose="02040503050406030204" pitchFamily="18" charset="0"/>
                <a:ea typeface="Cambria" panose="02040503050406030204" pitchFamily="18" charset="0"/>
              </a:rPr>
              <a:t>Sanjay </a:t>
            </a:r>
            <a:r>
              <a:rPr lang="en-IN" dirty="0">
                <a:solidFill>
                  <a:schemeClr val="bg2"/>
                </a:solidFill>
                <a:latin typeface="Cambria" panose="02040503050406030204" pitchFamily="18" charset="0"/>
                <a:ea typeface="Cambria" panose="02040503050406030204" pitchFamily="18" charset="0"/>
              </a:rPr>
              <a:t>Dubey.</a:t>
            </a:r>
          </a:p>
          <a:p>
            <a:pPr>
              <a:buClr>
                <a:schemeClr val="tx1">
                  <a:lumMod val="50000"/>
                </a:schemeClr>
              </a:buClr>
              <a:buFont typeface="Wingdings" panose="05000000000000000000" pitchFamily="2" charset="2"/>
              <a:buChar char="Ø"/>
            </a:pPr>
            <a:endParaRPr lang="en-IN" dirty="0">
              <a:solidFill>
                <a:schemeClr val="bg2"/>
              </a:solidFill>
            </a:endParaRPr>
          </a:p>
        </p:txBody>
      </p:sp>
    </p:spTree>
    <p:extLst>
      <p:ext uri="{BB962C8B-B14F-4D97-AF65-F5344CB8AC3E}">
        <p14:creationId xmlns:p14="http://schemas.microsoft.com/office/powerpoint/2010/main" val="3456265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latin typeface="Georgia" panose="02040502050405020303" pitchFamily="18" charset="0"/>
              </a:rPr>
              <a:t>Thank You Guys</a:t>
            </a:r>
            <a:endParaRPr dirty="0">
              <a:latin typeface="Georgia" panose="02040502050405020303" pitchFamily="18" charset="0"/>
            </a:endParaRPr>
          </a:p>
        </p:txBody>
      </p:sp>
      <p:pic>
        <p:nvPicPr>
          <p:cNvPr id="269" name="Google Shape;269;p46" descr="Black and white image of ladder handles coming out of the water onto a floating dock"/>
          <p:cNvPicPr preferRelativeResize="0"/>
          <p:nvPr/>
        </p:nvPicPr>
        <p:blipFill rotWithShape="1">
          <a:blip r:embed="rId3">
            <a:alphaModFix/>
          </a:blip>
          <a:srcRect l="27777" t="2669" r="9107" b="2669"/>
          <a:stretch/>
        </p:blipFill>
        <p:spPr>
          <a:xfrm>
            <a:off x="5355300" y="1069050"/>
            <a:ext cx="3005395" cy="3005398"/>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lvl="0"/>
            <a:r>
              <a:rPr lang="en-IN" dirty="0">
                <a:latin typeface="Cambria" panose="02040503050406030204" pitchFamily="18" charset="0"/>
                <a:ea typeface="Cambria" panose="02040503050406030204" pitchFamily="18" charset="0"/>
              </a:rPr>
              <a:t>Problem Statement :</a:t>
            </a:r>
            <a:endParaRPr dirty="0">
              <a:latin typeface="Georgia" panose="02040502050405020303" pitchFamily="18" charset="0"/>
            </a:endParaRPr>
          </a:p>
        </p:txBody>
      </p:sp>
      <p:sp>
        <p:nvSpPr>
          <p:cNvPr id="80" name="Google Shape;80;p15"/>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indent="0">
              <a:buNone/>
            </a:pPr>
            <a:r>
              <a:rPr lang="en-US" dirty="0">
                <a:solidFill>
                  <a:schemeClr val="bg2"/>
                </a:solidFill>
                <a:latin typeface="Cambria" panose="02040503050406030204" pitchFamily="18" charset="0"/>
                <a:ea typeface="Cambria" panose="02040503050406030204" pitchFamily="18" charset="0"/>
                <a:cs typeface="Times New Roman" panose="02020603050405020304" pitchFamily="18" charset="0"/>
              </a:rPr>
              <a:t>Transportation by road is one of the major factors that have been affecting the commercial development of our country. With the increasing vehicular population and their movement on the roads, accidents are also steadily increasing. It has become a nightmare for the authorities to prevent or reduce such fatal accidents on the road and all their efforts are in vain</a:t>
            </a:r>
            <a:r>
              <a:rPr lang="en-US" dirty="0">
                <a:solidFill>
                  <a:schemeClr val="bg2"/>
                </a:solidFill>
                <a:latin typeface="Cambria" panose="02040503050406030204" pitchFamily="18" charset="0"/>
                <a:ea typeface="Cambria" panose="02040503050406030204" pitchFamily="18" charset="0"/>
              </a:rPr>
              <a:t>.</a:t>
            </a:r>
            <a:endParaRPr lang="en-IN" dirty="0">
              <a:solidFill>
                <a:schemeClr val="bg2"/>
              </a:solidFill>
              <a:latin typeface="Cambria" panose="02040503050406030204" pitchFamily="18" charset="0"/>
              <a:ea typeface="Cambria" panose="02040503050406030204" pitchFamily="18"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lvl="0"/>
            <a:r>
              <a:rPr lang="en-IN" dirty="0">
                <a:latin typeface="Georgia" panose="02040502050405020303" pitchFamily="18" charset="0"/>
              </a:rPr>
              <a:t>Project Concept:</a:t>
            </a:r>
            <a:endParaRPr dirty="0">
              <a:latin typeface="Georgia" panose="02040502050405020303" pitchFamily="18" charset="0"/>
            </a:endParaRPr>
          </a:p>
        </p:txBody>
      </p:sp>
      <p:sp>
        <p:nvSpPr>
          <p:cNvPr id="80" name="Google Shape;80;p15"/>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286110" indent="-285750">
              <a:lnSpc>
                <a:spcPct val="100000"/>
              </a:lnSpc>
              <a:buClr>
                <a:schemeClr val="tx1">
                  <a:lumMod val="75000"/>
                </a:schemeClr>
              </a:buClr>
              <a:buFont typeface="Wingdings" panose="05000000000000000000" pitchFamily="2" charset="2"/>
              <a:buChar char="Ø"/>
            </a:pPr>
            <a:r>
              <a:rPr lang="en-US" spc="-1" dirty="0">
                <a:solidFill>
                  <a:schemeClr val="bg2"/>
                </a:solidFill>
                <a:uFill>
                  <a:solidFill>
                    <a:srgbClr val="FFFFFF"/>
                  </a:solidFill>
                </a:uFill>
                <a:latin typeface="Georgia" panose="02040502050405020303" pitchFamily="18" charset="0"/>
              </a:rPr>
              <a:t>There is exponential Increase in deaths due to road accidents.</a:t>
            </a:r>
          </a:p>
          <a:p>
            <a:pPr marL="286110" indent="-285750">
              <a:lnSpc>
                <a:spcPct val="100000"/>
              </a:lnSpc>
              <a:buClr>
                <a:schemeClr val="tx1">
                  <a:lumMod val="75000"/>
                </a:schemeClr>
              </a:buClr>
              <a:buFont typeface="Wingdings" panose="05000000000000000000" pitchFamily="2" charset="2"/>
              <a:buChar char="Ø"/>
            </a:pPr>
            <a:r>
              <a:rPr lang="en-US" spc="-1" dirty="0">
                <a:solidFill>
                  <a:schemeClr val="bg2"/>
                </a:solidFill>
                <a:uFill>
                  <a:solidFill>
                    <a:srgbClr val="FFFFFF"/>
                  </a:solidFill>
                </a:uFill>
                <a:latin typeface="Georgia" panose="02040502050405020303" pitchFamily="18" charset="0"/>
              </a:rPr>
              <a:t>Total deaths due to road accidents In India is 1.1Lakh/year.</a:t>
            </a:r>
          </a:p>
          <a:p>
            <a:pPr marL="286110" indent="-285750">
              <a:lnSpc>
                <a:spcPct val="100000"/>
              </a:lnSpc>
              <a:buClr>
                <a:schemeClr val="tx1">
                  <a:lumMod val="75000"/>
                </a:schemeClr>
              </a:buClr>
              <a:buFont typeface="Wingdings" panose="05000000000000000000" pitchFamily="2" charset="2"/>
              <a:buChar char="Ø"/>
            </a:pPr>
            <a:r>
              <a:rPr lang="en-US" dirty="0">
                <a:solidFill>
                  <a:schemeClr val="bg2"/>
                </a:solidFill>
                <a:latin typeface="Georgia" panose="02040502050405020303" pitchFamily="18" charset="0"/>
              </a:rPr>
              <a:t>Out of these, most of them are </a:t>
            </a:r>
            <a:r>
              <a:rPr lang="en-IN" dirty="0">
                <a:solidFill>
                  <a:schemeClr val="bg2"/>
                </a:solidFill>
                <a:latin typeface="Georgia" panose="02040502050405020303" pitchFamily="18" charset="0"/>
              </a:rPr>
              <a:t>due to rash </a:t>
            </a:r>
            <a:r>
              <a:rPr lang="en-IN" dirty="0" smtClean="0">
                <a:solidFill>
                  <a:schemeClr val="bg2"/>
                </a:solidFill>
                <a:latin typeface="Georgia" panose="02040502050405020303" pitchFamily="18" charset="0"/>
              </a:rPr>
              <a:t>driving</a:t>
            </a:r>
          </a:p>
          <a:p>
            <a:pPr marL="286110" indent="-285750">
              <a:lnSpc>
                <a:spcPct val="100000"/>
              </a:lnSpc>
              <a:buClr>
                <a:schemeClr val="tx1">
                  <a:lumMod val="75000"/>
                </a:schemeClr>
              </a:buClr>
              <a:buFont typeface="Wingdings" panose="05000000000000000000" pitchFamily="2" charset="2"/>
              <a:buChar char="Ø"/>
            </a:pPr>
            <a:r>
              <a:rPr lang="en-US" spc="-1" dirty="0">
                <a:solidFill>
                  <a:schemeClr val="bg2"/>
                </a:solidFill>
                <a:uFill>
                  <a:solidFill>
                    <a:srgbClr val="FFFFFF"/>
                  </a:solidFill>
                </a:uFill>
                <a:latin typeface="Georgia" panose="02040502050405020303" pitchFamily="18" charset="0"/>
              </a:rPr>
              <a:t>Hence, solving this problem by using smart device.</a:t>
            </a:r>
          </a:p>
          <a:p>
            <a:pPr marL="286110" indent="-285750">
              <a:lnSpc>
                <a:spcPct val="100000"/>
              </a:lnSpc>
              <a:buClr>
                <a:schemeClr val="tx1">
                  <a:lumMod val="75000"/>
                </a:schemeClr>
              </a:buClr>
              <a:buFont typeface="Wingdings" panose="05000000000000000000" pitchFamily="2" charset="2"/>
              <a:buChar char="Ø"/>
            </a:pPr>
            <a:endParaRPr lang="en-US" spc="-1" dirty="0">
              <a:solidFill>
                <a:srgbClr val="FFFFFF"/>
              </a:solidFill>
              <a:uFill>
                <a:solidFill>
                  <a:srgbClr val="FFFFFF"/>
                </a:solidFill>
              </a:uFill>
              <a:latin typeface="Georgia" panose="02040502050405020303" pitchFamily="18" charset="0"/>
            </a:endParaRPr>
          </a:p>
        </p:txBody>
      </p:sp>
    </p:spTree>
    <p:extLst>
      <p:ext uri="{BB962C8B-B14F-4D97-AF65-F5344CB8AC3E}">
        <p14:creationId xmlns:p14="http://schemas.microsoft.com/office/powerpoint/2010/main" val="26951526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Georgia" panose="02040502050405020303" pitchFamily="18" charset="0"/>
              </a:rPr>
              <a:t>Present Market Situation:</a:t>
            </a:r>
            <a:endParaRPr lang="en-IN" dirty="0"/>
          </a:p>
        </p:txBody>
      </p:sp>
      <p:sp>
        <p:nvSpPr>
          <p:cNvPr id="3" name="Text Placeholder 2"/>
          <p:cNvSpPr>
            <a:spLocks noGrp="1"/>
          </p:cNvSpPr>
          <p:nvPr>
            <p:ph type="body" idx="1"/>
          </p:nvPr>
        </p:nvSpPr>
        <p:spPr/>
        <p:txBody>
          <a:bodyPr/>
          <a:lstStyle/>
          <a:p>
            <a:pPr>
              <a:buClr>
                <a:schemeClr val="tx1">
                  <a:lumMod val="50000"/>
                </a:schemeClr>
              </a:buClr>
              <a:buFont typeface="Wingdings" panose="05000000000000000000" pitchFamily="2" charset="2"/>
              <a:buChar char="Ø"/>
            </a:pPr>
            <a:r>
              <a:rPr lang="en-IN" dirty="0">
                <a:solidFill>
                  <a:schemeClr val="bg2"/>
                </a:solidFill>
                <a:latin typeface="Georgia" panose="02040502050405020303" pitchFamily="18" charset="0"/>
              </a:rPr>
              <a:t>Lack of devices.</a:t>
            </a:r>
          </a:p>
          <a:p>
            <a:pPr>
              <a:buClr>
                <a:schemeClr val="tx1">
                  <a:lumMod val="50000"/>
                </a:schemeClr>
              </a:buClr>
              <a:buFont typeface="Wingdings" panose="05000000000000000000" pitchFamily="2" charset="2"/>
              <a:buChar char="Ø"/>
            </a:pPr>
            <a:r>
              <a:rPr lang="en-IN" dirty="0">
                <a:solidFill>
                  <a:schemeClr val="bg2"/>
                </a:solidFill>
                <a:latin typeface="Georgia" panose="02040502050405020303" pitchFamily="18" charset="0"/>
              </a:rPr>
              <a:t>Present devices are costly.</a:t>
            </a:r>
          </a:p>
          <a:p>
            <a:pPr>
              <a:buClr>
                <a:schemeClr val="tx1">
                  <a:lumMod val="50000"/>
                </a:schemeClr>
              </a:buClr>
              <a:buFont typeface="Wingdings" panose="05000000000000000000" pitchFamily="2" charset="2"/>
              <a:buChar char="Ø"/>
            </a:pPr>
            <a:r>
              <a:rPr lang="en-IN" dirty="0">
                <a:solidFill>
                  <a:schemeClr val="bg2"/>
                </a:solidFill>
                <a:latin typeface="Georgia" panose="02040502050405020303" pitchFamily="18" charset="0"/>
              </a:rPr>
              <a:t>Present devices are not usable for heavy vehicles like truck etc.</a:t>
            </a:r>
          </a:p>
          <a:p>
            <a:pPr>
              <a:buClr>
                <a:schemeClr val="tx1">
                  <a:lumMod val="50000"/>
                </a:schemeClr>
              </a:buClr>
              <a:buFont typeface="Wingdings" panose="05000000000000000000" pitchFamily="2" charset="2"/>
              <a:buChar char="Ø"/>
            </a:pPr>
            <a:endParaRPr lang="en-IN" dirty="0">
              <a:solidFill>
                <a:schemeClr val="bg2"/>
              </a:solidFill>
            </a:endParaRPr>
          </a:p>
        </p:txBody>
      </p:sp>
    </p:spTree>
    <p:extLst>
      <p:ext uri="{BB962C8B-B14F-4D97-AF65-F5344CB8AC3E}">
        <p14:creationId xmlns:p14="http://schemas.microsoft.com/office/powerpoint/2010/main" val="25697390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Cambria" panose="02040503050406030204" pitchFamily="18" charset="0"/>
              </a:rPr>
              <a:t>Project Objectives :</a:t>
            </a:r>
            <a:endParaRPr lang="en-IN" dirty="0"/>
          </a:p>
        </p:txBody>
      </p:sp>
      <p:sp>
        <p:nvSpPr>
          <p:cNvPr id="3" name="Text Placeholder 2"/>
          <p:cNvSpPr>
            <a:spLocks noGrp="1"/>
          </p:cNvSpPr>
          <p:nvPr>
            <p:ph type="body" idx="1"/>
          </p:nvPr>
        </p:nvSpPr>
        <p:spPr/>
        <p:txBody>
          <a:bodyPr/>
          <a:lstStyle/>
          <a:p>
            <a:pPr>
              <a:buClr>
                <a:schemeClr val="tx1">
                  <a:lumMod val="50000"/>
                </a:schemeClr>
              </a:buClr>
              <a:buFont typeface="Wingdings" panose="05000000000000000000" pitchFamily="2" charset="2"/>
              <a:buChar char="Ø"/>
            </a:pPr>
            <a:r>
              <a:rPr lang="en-IN" dirty="0">
                <a:solidFill>
                  <a:schemeClr val="bg2"/>
                </a:solidFill>
                <a:latin typeface="Georgia" panose="02040502050405020303" pitchFamily="18" charset="0"/>
              </a:rPr>
              <a:t>To Make a Fully Functional System, capable of detecting whether a driver is rash or not.</a:t>
            </a:r>
          </a:p>
          <a:p>
            <a:pPr>
              <a:buClr>
                <a:schemeClr val="tx1">
                  <a:lumMod val="50000"/>
                </a:schemeClr>
              </a:buClr>
              <a:buFont typeface="Wingdings" panose="05000000000000000000" pitchFamily="2" charset="2"/>
              <a:buChar char="Ø"/>
            </a:pPr>
            <a:r>
              <a:rPr lang="en-IN" dirty="0">
                <a:solidFill>
                  <a:schemeClr val="bg2"/>
                </a:solidFill>
                <a:latin typeface="Georgia" panose="02040502050405020303" pitchFamily="18" charset="0"/>
              </a:rPr>
              <a:t>To help the owners of the vehicles &amp; the government as well and make them, aware of such bad drivers.</a:t>
            </a:r>
          </a:p>
        </p:txBody>
      </p:sp>
    </p:spTree>
    <p:extLst>
      <p:ext uri="{BB962C8B-B14F-4D97-AF65-F5344CB8AC3E}">
        <p14:creationId xmlns:p14="http://schemas.microsoft.com/office/powerpoint/2010/main" val="1513282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Cambria" panose="02040503050406030204" pitchFamily="18" charset="0"/>
              </a:rPr>
              <a:t>Modules to be implemented :</a:t>
            </a:r>
            <a:endParaRPr lang="en-IN" dirty="0"/>
          </a:p>
        </p:txBody>
      </p:sp>
      <p:sp>
        <p:nvSpPr>
          <p:cNvPr id="3" name="Text Placeholder 2"/>
          <p:cNvSpPr>
            <a:spLocks noGrp="1"/>
          </p:cNvSpPr>
          <p:nvPr>
            <p:ph type="body" idx="1"/>
          </p:nvPr>
        </p:nvSpPr>
        <p:spPr/>
        <p:txBody>
          <a:bodyPr/>
          <a:lstStyle/>
          <a:p>
            <a:pPr marL="0" indent="0">
              <a:buNone/>
            </a:pPr>
            <a:r>
              <a:rPr lang="en-IN" dirty="0">
                <a:solidFill>
                  <a:schemeClr val="bg2"/>
                </a:solidFill>
                <a:latin typeface="Cambria" panose="02040503050406030204" pitchFamily="18" charset="0"/>
                <a:ea typeface="Cambria" panose="02040503050406030204" pitchFamily="18" charset="0"/>
              </a:rPr>
              <a:t>1. Configuration of Raspberry Pi and sending data to the server</a:t>
            </a:r>
          </a:p>
          <a:p>
            <a:pPr marL="0" indent="0">
              <a:buNone/>
            </a:pPr>
            <a:r>
              <a:rPr lang="en-IN" dirty="0">
                <a:solidFill>
                  <a:schemeClr val="bg2"/>
                </a:solidFill>
                <a:latin typeface="Cambria" panose="02040503050406030204" pitchFamily="18" charset="0"/>
                <a:ea typeface="Cambria" panose="02040503050406030204" pitchFamily="18" charset="0"/>
              </a:rPr>
              <a:t>2. Processing the data on the server, and</a:t>
            </a:r>
          </a:p>
          <a:p>
            <a:pPr marL="0" indent="0">
              <a:buNone/>
            </a:pPr>
            <a:r>
              <a:rPr lang="en-IN" dirty="0">
                <a:solidFill>
                  <a:schemeClr val="bg2"/>
                </a:solidFill>
                <a:latin typeface="Cambria" panose="02040503050406030204" pitchFamily="18" charset="0"/>
                <a:ea typeface="Cambria" panose="02040503050406030204" pitchFamily="18" charset="0"/>
              </a:rPr>
              <a:t>3. Visualization on an Android App ( Whether the driver is Rash Driver or 			not )</a:t>
            </a:r>
          </a:p>
        </p:txBody>
      </p:sp>
    </p:spTree>
    <p:extLst>
      <p:ext uri="{BB962C8B-B14F-4D97-AF65-F5344CB8AC3E}">
        <p14:creationId xmlns:p14="http://schemas.microsoft.com/office/powerpoint/2010/main" val="1978092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Georgia" panose="02040502050405020303" pitchFamily="18" charset="0"/>
              </a:rPr>
              <a:t>Project Idea:</a:t>
            </a:r>
            <a:endParaRPr lang="en-IN" dirty="0"/>
          </a:p>
        </p:txBody>
      </p:sp>
      <p:pic>
        <p:nvPicPr>
          <p:cNvPr id="5" name="Picture 4"/>
          <p:cNvPicPr>
            <a:picLocks noChangeAspect="1"/>
          </p:cNvPicPr>
          <p:nvPr/>
        </p:nvPicPr>
        <p:blipFill>
          <a:blip r:embed="rId2"/>
          <a:stretch>
            <a:fillRect/>
          </a:stretch>
        </p:blipFill>
        <p:spPr>
          <a:xfrm>
            <a:off x="471900" y="1860237"/>
            <a:ext cx="8135473" cy="3283263"/>
          </a:xfrm>
          <a:prstGeom prst="rect">
            <a:avLst/>
          </a:prstGeom>
        </p:spPr>
      </p:pic>
    </p:spTree>
    <p:extLst>
      <p:ext uri="{BB962C8B-B14F-4D97-AF65-F5344CB8AC3E}">
        <p14:creationId xmlns:p14="http://schemas.microsoft.com/office/powerpoint/2010/main" val="4071572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Cambria" panose="02040503050406030204" pitchFamily="18" charset="0"/>
              </a:rPr>
              <a:t>Implementation :</a:t>
            </a:r>
            <a:endParaRPr lang="en-IN" dirty="0"/>
          </a:p>
        </p:txBody>
      </p:sp>
      <p:sp>
        <p:nvSpPr>
          <p:cNvPr id="3" name="Text Placeholder 2"/>
          <p:cNvSpPr>
            <a:spLocks noGrp="1"/>
          </p:cNvSpPr>
          <p:nvPr>
            <p:ph type="body" idx="1"/>
          </p:nvPr>
        </p:nvSpPr>
        <p:spPr/>
        <p:txBody>
          <a:bodyPr/>
          <a:lstStyle/>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The Speed Sensor is for measuring the speed and GPS sensor for tracing the location . By this data comparing the speed of the vehicle with threshold speed. </a:t>
            </a:r>
          </a:p>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If speed is greater than the placed threshold speed then taking the location of the vehicle and checking that , is that speed appropriate for that road ?</a:t>
            </a:r>
          </a:p>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If not, and this behaviour continues for the driver, then plotting a graph with the collected data </a:t>
            </a:r>
          </a:p>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Showing the data on the Android app to the Owner or the superior Authority.</a:t>
            </a:r>
            <a:endParaRPr lang="en-IN" dirty="0">
              <a:solidFill>
                <a:schemeClr val="bg2"/>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811949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Cambria" panose="02040503050406030204" pitchFamily="18" charset="0"/>
                <a:ea typeface="Cambria" panose="02040503050406030204" pitchFamily="18" charset="0"/>
              </a:rPr>
              <a:t>Technologies To Be Used :</a:t>
            </a:r>
            <a:endParaRPr lang="en-IN" dirty="0"/>
          </a:p>
        </p:txBody>
      </p:sp>
      <p:sp>
        <p:nvSpPr>
          <p:cNvPr id="3" name="Text Placeholder 2"/>
          <p:cNvSpPr>
            <a:spLocks noGrp="1"/>
          </p:cNvSpPr>
          <p:nvPr>
            <p:ph type="body" idx="1"/>
          </p:nvPr>
        </p:nvSpPr>
        <p:spPr/>
        <p:txBody>
          <a:bodyPr/>
          <a:lstStyle/>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IOT ( Use of Raspberry Pi for data collection and sending to server)</a:t>
            </a:r>
          </a:p>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Data Analysis and Visualization ( Using Python, Particularly </a:t>
            </a:r>
            <a:r>
              <a:rPr lang="en-IN" dirty="0" err="1">
                <a:solidFill>
                  <a:schemeClr val="bg2"/>
                </a:solidFill>
                <a:latin typeface="Cambria" panose="02040503050406030204" pitchFamily="18" charset="0"/>
                <a:ea typeface="Cambria" panose="02040503050406030204" pitchFamily="18" charset="0"/>
              </a:rPr>
              <a:t>Jupyter</a:t>
            </a:r>
            <a:r>
              <a:rPr lang="en-IN" dirty="0">
                <a:solidFill>
                  <a:schemeClr val="bg2"/>
                </a:solidFill>
                <a:latin typeface="Cambria" panose="02040503050406030204" pitchFamily="18" charset="0"/>
                <a:ea typeface="Cambria" panose="02040503050406030204" pitchFamily="18" charset="0"/>
              </a:rPr>
              <a:t> Notebook and </a:t>
            </a:r>
            <a:r>
              <a:rPr lang="en-IN" dirty="0" err="1">
                <a:solidFill>
                  <a:schemeClr val="bg2"/>
                </a:solidFill>
                <a:latin typeface="Cambria" panose="02040503050406030204" pitchFamily="18" charset="0"/>
                <a:ea typeface="Cambria" panose="02040503050406030204" pitchFamily="18" charset="0"/>
              </a:rPr>
              <a:t>Matplotlib</a:t>
            </a:r>
            <a:r>
              <a:rPr lang="en-IN" dirty="0">
                <a:solidFill>
                  <a:schemeClr val="bg2"/>
                </a:solidFill>
                <a:latin typeface="Cambria" panose="02040503050406030204" pitchFamily="18" charset="0"/>
                <a:ea typeface="Cambria" panose="02040503050406030204" pitchFamily="18" charset="0"/>
              </a:rPr>
              <a:t> )</a:t>
            </a:r>
          </a:p>
          <a:p>
            <a:pPr>
              <a:buClr>
                <a:schemeClr val="tx1">
                  <a:lumMod val="50000"/>
                </a:schemeClr>
              </a:buClr>
              <a:buFont typeface="Wingdings" panose="05000000000000000000" pitchFamily="2" charset="2"/>
              <a:buChar char="Ø"/>
            </a:pPr>
            <a:r>
              <a:rPr lang="en-IN" dirty="0">
                <a:solidFill>
                  <a:schemeClr val="bg2"/>
                </a:solidFill>
                <a:latin typeface="Cambria" panose="02040503050406030204" pitchFamily="18" charset="0"/>
                <a:ea typeface="Cambria" panose="02040503050406030204" pitchFamily="18" charset="0"/>
              </a:rPr>
              <a:t>Visualization of graphs and the data on Android App ( Android Studio )</a:t>
            </a:r>
          </a:p>
          <a:p>
            <a:pPr>
              <a:buClr>
                <a:schemeClr val="tx1">
                  <a:lumMod val="50000"/>
                </a:schemeClr>
              </a:buClr>
              <a:buFont typeface="Wingdings" panose="05000000000000000000" pitchFamily="2" charset="2"/>
              <a:buChar char="Ø"/>
            </a:pPr>
            <a:endParaRPr lang="en-IN" dirty="0">
              <a:solidFill>
                <a:schemeClr val="bg2"/>
              </a:solidFill>
            </a:endParaRPr>
          </a:p>
        </p:txBody>
      </p:sp>
    </p:spTree>
    <p:extLst>
      <p:ext uri="{BB962C8B-B14F-4D97-AF65-F5344CB8AC3E}">
        <p14:creationId xmlns:p14="http://schemas.microsoft.com/office/powerpoint/2010/main" val="178921179"/>
      </p:ext>
    </p:extLst>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TotalTime>
  <Words>449</Words>
  <Application>Microsoft Office PowerPoint</Application>
  <PresentationFormat>On-screen Show (16:9)</PresentationFormat>
  <Paragraphs>51</Paragraphs>
  <Slides>14</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Times New Roman</vt:lpstr>
      <vt:lpstr>Cambria</vt:lpstr>
      <vt:lpstr>Roboto</vt:lpstr>
      <vt:lpstr>Georgia</vt:lpstr>
      <vt:lpstr>Wingdings</vt:lpstr>
      <vt:lpstr>Arial</vt:lpstr>
      <vt:lpstr>Material</vt:lpstr>
      <vt:lpstr>Rash Driving Detection System</vt:lpstr>
      <vt:lpstr>Problem Statement :</vt:lpstr>
      <vt:lpstr>Project Concept:</vt:lpstr>
      <vt:lpstr>Present Market Situation:</vt:lpstr>
      <vt:lpstr>Project Objectives :</vt:lpstr>
      <vt:lpstr>Modules to be implemented :</vt:lpstr>
      <vt:lpstr>Project Idea:</vt:lpstr>
      <vt:lpstr>Implementation :</vt:lpstr>
      <vt:lpstr>Technologies To Be Used :</vt:lpstr>
      <vt:lpstr>Hardware Required :</vt:lpstr>
      <vt:lpstr>Database:</vt:lpstr>
      <vt:lpstr>Project Outcomes :</vt:lpstr>
      <vt:lpstr>References :</vt:lpstr>
      <vt:lpstr>Thank You Guys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HTML</dc:title>
  <cp:lastModifiedBy>Sagar Mhantati</cp:lastModifiedBy>
  <cp:revision>19</cp:revision>
  <dcterms:modified xsi:type="dcterms:W3CDTF">2018-12-05T03:49:36Z</dcterms:modified>
</cp:coreProperties>
</file>